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72" r:id="rId5"/>
    <p:sldId id="264" r:id="rId6"/>
    <p:sldId id="277" r:id="rId7"/>
    <p:sldId id="269" r:id="rId8"/>
    <p:sldId id="257" r:id="rId9"/>
    <p:sldId id="258" r:id="rId10"/>
    <p:sldId id="263" r:id="rId11"/>
    <p:sldId id="273" r:id="rId12"/>
    <p:sldId id="275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2D4"/>
    <a:srgbClr val="742575"/>
    <a:srgbClr val="8D2C85"/>
    <a:srgbClr val="953395"/>
    <a:srgbClr val="322944"/>
    <a:srgbClr val="FFFFFF"/>
    <a:srgbClr val="009999"/>
    <a:srgbClr val="F8F8F8"/>
    <a:srgbClr val="5E71B3"/>
    <a:srgbClr val="00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269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20/02/2025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461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finanzasvlr/Global-Power-Platform-Bootcamp-Cali-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0FAA672-4052-9EC7-5B77-BC765AC2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John Jairo Vergara Domínguez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C5700-A2AB-05DC-C6EC-8D98CDA0B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Power Query V.S. Fórmulas Matriciales en Microsoft Excel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581196-B912-0B29-91C0-FDAC88242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228" y="3429000"/>
            <a:ext cx="912374" cy="433065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Colombia</a:t>
            </a:r>
            <a:endParaRPr lang="es-CO" dirty="0"/>
          </a:p>
        </p:txBody>
      </p:sp>
      <p:pic>
        <p:nvPicPr>
          <p:cNvPr id="9" name="Marcador de posición de imagen 8" descr="Un hombre con traje y corbata&#10;&#10;El contenido generado por IA puede ser incorrecto.">
            <a:extLst>
              <a:ext uri="{FF2B5EF4-FFF2-40B4-BE49-F238E27FC236}">
                <a16:creationId xmlns:a16="http://schemas.microsoft.com/office/drawing/2014/main" id="{C5CAEE35-C5EA-3F85-AD22-FBF6B27409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Marcador de posición de imagen 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50EA07AB-64B3-A6DA-9045-241E1CDBAB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460111" y="3964504"/>
            <a:ext cx="1086609" cy="10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2422-2648-7308-A8E5-84F03E2F3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 hombre con traje y corbata&#10;&#10;El contenido generado por IA puede ser incorrecto.">
            <a:extLst>
              <a:ext uri="{FF2B5EF4-FFF2-40B4-BE49-F238E27FC236}">
                <a16:creationId xmlns:a16="http://schemas.microsoft.com/office/drawing/2014/main" id="{5717BE61-E026-AF27-CAA7-B35272DC7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2" y="1108178"/>
            <a:ext cx="2561248" cy="32599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9B3ABE3-D8F9-CF89-FCAB-F624A768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475" y="941205"/>
            <a:ext cx="4721647" cy="4975589"/>
          </a:xfrm>
        </p:spPr>
        <p:txBody>
          <a:bodyPr>
            <a:normAutofit/>
          </a:bodyPr>
          <a:lstStyle/>
          <a:p>
            <a:pPr algn="l"/>
            <a:r>
              <a:rPr lang="es-ES" sz="2800" b="0" dirty="0"/>
              <a:t>Creyente en Dios</a:t>
            </a:r>
            <a:br>
              <a:rPr lang="es-ES" sz="2800" b="0" dirty="0"/>
            </a:br>
            <a:br>
              <a:rPr lang="es-ES" sz="2800" b="0" dirty="0"/>
            </a:br>
            <a:r>
              <a:rPr lang="es-ES" sz="2800" b="0" dirty="0">
                <a:solidFill>
                  <a:schemeClr val="tx1"/>
                </a:solidFill>
              </a:rPr>
              <a:t>MOS Excel Expert 2016-2019</a:t>
            </a:r>
            <a:br>
              <a:rPr lang="es-ES" sz="2800" b="0" dirty="0"/>
            </a:br>
            <a:br>
              <a:rPr lang="es-ES" sz="2800" b="0" dirty="0"/>
            </a:br>
            <a:r>
              <a:rPr lang="es-ES" sz="2800" b="0" dirty="0"/>
              <a:t>Formador/Consultor +17 años </a:t>
            </a:r>
            <a:r>
              <a:rPr lang="es-ES" sz="2800" b="0" dirty="0" err="1"/>
              <a:t>exp</a:t>
            </a:r>
            <a:r>
              <a:rPr lang="es-ES" sz="2800" b="0" dirty="0"/>
              <a:t>.</a:t>
            </a:r>
            <a:br>
              <a:rPr lang="es-ES" sz="2800" b="0" dirty="0"/>
            </a:br>
            <a:br>
              <a:rPr lang="es-ES" sz="2800" b="0" dirty="0"/>
            </a:br>
            <a:r>
              <a:rPr lang="es-ES" sz="2800" b="0" dirty="0">
                <a:solidFill>
                  <a:schemeClr val="tx1"/>
                </a:solidFill>
              </a:rPr>
              <a:t>Apasionado por lo que hago</a:t>
            </a:r>
            <a:br>
              <a:rPr lang="es-ES" sz="2800" dirty="0"/>
            </a:br>
            <a:br>
              <a:rPr lang="es-ES" sz="2800" dirty="0"/>
            </a:br>
            <a:r>
              <a:rPr lang="es-ES" sz="2800" b="0" dirty="0">
                <a:solidFill>
                  <a:schemeClr val="accent1"/>
                </a:solidFill>
              </a:rPr>
              <a:t>/in/</a:t>
            </a:r>
            <a:r>
              <a:rPr lang="es-ES" sz="2800" b="0" dirty="0" err="1">
                <a:solidFill>
                  <a:schemeClr val="accent1"/>
                </a:solidFill>
              </a:rPr>
              <a:t>johnjairovergarad</a:t>
            </a:r>
            <a:endParaRPr lang="es-CO" sz="2800" b="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My first Microsoft Most Valuable Professional (MVP) award">
            <a:extLst>
              <a:ext uri="{FF2B5EF4-FFF2-40B4-BE49-F238E27FC236}">
                <a16:creationId xmlns:a16="http://schemas.microsoft.com/office/drawing/2014/main" id="{CFC9D9E4-7C4A-0659-7B90-D904EB6B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39" y="3672609"/>
            <a:ext cx="1176997" cy="19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1DA160-5ABD-7832-9EAC-012FF8F6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316" y="146342"/>
            <a:ext cx="3139246" cy="31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117E-AF54-2F51-60AE-1DF1B43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99811-2BE0-7393-DD57-F1E9DBB8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81"/>
            <a:ext cx="10515600" cy="1819275"/>
          </a:xfrm>
        </p:spPr>
        <p:txBody>
          <a:bodyPr/>
          <a:lstStyle/>
          <a:p>
            <a:r>
              <a:rPr lang="es-CO" dirty="0"/>
              <a:t>Descarga el material gratis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A8FD87-365D-F5E3-B848-3C8F3779F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188" y="5195281"/>
            <a:ext cx="8759622" cy="371643"/>
          </a:xfrm>
        </p:spPr>
        <p:txBody>
          <a:bodyPr>
            <a:normAutofit/>
          </a:bodyPr>
          <a:lstStyle/>
          <a:p>
            <a:pPr algn="ctr"/>
            <a:r>
              <a:rPr lang="es-CO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https://github.com/finanzasvlr/Global-Power-Platform-Bootcamp-Cali-2025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C03B40F-6F57-33D5-1C8D-6F9DC0B3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9" y="2156940"/>
            <a:ext cx="3038341" cy="3038341"/>
          </a:xfrm>
          <a:prstGeom prst="roundRect">
            <a:avLst/>
          </a:prstGeom>
        </p:spPr>
      </p:pic>
      <p:pic>
        <p:nvPicPr>
          <p:cNvPr id="1026" name="Picture 2" descr="GitHub Logo - símbolo, significado logotipo, historia, PNG">
            <a:extLst>
              <a:ext uri="{FF2B5EF4-FFF2-40B4-BE49-F238E27FC236}">
                <a16:creationId xmlns:a16="http://schemas.microsoft.com/office/drawing/2014/main" id="{216C6B91-F12B-B1DF-16D8-4D2DDD37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93" y="246123"/>
            <a:ext cx="2363407" cy="13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6A84F-46D2-EC12-4742-E90D9902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es la mejor opción para transformar y analizar datos?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732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DDAF7-9F17-EDC3-41C4-24765CC7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>
            <a:normAutofit/>
          </a:bodyPr>
          <a:lstStyle/>
          <a:p>
            <a:r>
              <a:rPr lang="es-CO" sz="4000" dirty="0"/>
              <a:t>EXCEL es un gran ecosistema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81F957-6C23-943A-8129-DBC809324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/>
              <a:t>Power Query:</a:t>
            </a:r>
          </a:p>
          <a:p>
            <a:pPr marL="0" indent="0">
              <a:buNone/>
            </a:pPr>
            <a:r>
              <a:rPr lang="es-ES" dirty="0"/>
              <a:t>✅ Herramienta ETL desde Excel 2010</a:t>
            </a:r>
          </a:p>
          <a:p>
            <a:pPr marL="0" indent="0">
              <a:buNone/>
            </a:pPr>
            <a:r>
              <a:rPr lang="es-ES" dirty="0"/>
              <a:t>✅ Desde la versión 2016 es “Core” dentro de Excel</a:t>
            </a:r>
          </a:p>
          <a:p>
            <a:pPr marL="0" indent="0">
              <a:buNone/>
            </a:pPr>
            <a:r>
              <a:rPr lang="es-ES" dirty="0"/>
              <a:t>✅ Lenguaje M como base para su ejecución</a:t>
            </a:r>
          </a:p>
          <a:p>
            <a:pPr marL="0" indent="0">
              <a:buNone/>
            </a:pPr>
            <a:r>
              <a:rPr lang="es-ES" dirty="0"/>
              <a:t>✅ No es “exclusivo” con Excel (</a:t>
            </a:r>
            <a:r>
              <a:rPr lang="es-ES" dirty="0" err="1"/>
              <a:t>Dataflows</a:t>
            </a:r>
            <a:r>
              <a:rPr lang="es-ES" dirty="0"/>
              <a:t> - Power BI &lt; Microsoft </a:t>
            </a:r>
            <a:r>
              <a:rPr lang="es-ES" dirty="0" err="1"/>
              <a:t>Fabric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Fórmulas Matriciales:</a:t>
            </a:r>
          </a:p>
          <a:p>
            <a:pPr marL="0" indent="0">
              <a:buNone/>
            </a:pPr>
            <a:r>
              <a:rPr lang="es-ES" dirty="0"/>
              <a:t>✅ Presentes desde siempre en Microsoft Excel</a:t>
            </a:r>
          </a:p>
          <a:p>
            <a:pPr marL="0" indent="0">
              <a:buNone/>
            </a:pPr>
            <a:r>
              <a:rPr lang="es-ES" dirty="0"/>
              <a:t>✅ Motor renovado de cálculo desde Excel 2021</a:t>
            </a:r>
          </a:p>
          <a:p>
            <a:pPr marL="0" indent="0">
              <a:buNone/>
            </a:pPr>
            <a:r>
              <a:rPr lang="es-ES" dirty="0"/>
              <a:t>✅ Potenciadas con cálculos basados en funciones LAMBDA</a:t>
            </a:r>
          </a:p>
          <a:p>
            <a:pPr marL="0" indent="0">
              <a:buNone/>
            </a:pPr>
            <a:r>
              <a:rPr lang="es-ES" dirty="0"/>
              <a:t>✅ Puede considerarse como un “Lenguaje Declarativo” para programar</a:t>
            </a:r>
            <a:endParaRPr lang="es-ES" b="1" dirty="0"/>
          </a:p>
        </p:txBody>
      </p:sp>
      <p:pic>
        <p:nvPicPr>
          <p:cNvPr id="1026" name="Picture 2" descr="Microsoft Excel logo transparent PNG 22100644 PNG">
            <a:extLst>
              <a:ext uri="{FF2B5EF4-FFF2-40B4-BE49-F238E27FC236}">
                <a16:creationId xmlns:a16="http://schemas.microsoft.com/office/drawing/2014/main" id="{C1091B9A-98BB-0E87-46AE-6A8BD85C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329" y="2917709"/>
            <a:ext cx="2317261" cy="23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 Power Query Online 100% bonificado | Azibar Formación">
            <a:extLst>
              <a:ext uri="{FF2B5EF4-FFF2-40B4-BE49-F238E27FC236}">
                <a16:creationId xmlns:a16="http://schemas.microsoft.com/office/drawing/2014/main" id="{8208CB68-66D8-E0D7-E303-BACD83C8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50" y="1552692"/>
            <a:ext cx="1964952" cy="19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2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63F0B-7CB3-B24B-C3B1-E25A7E11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>
            <a:normAutofit/>
          </a:bodyPr>
          <a:lstStyle/>
          <a:p>
            <a:r>
              <a:rPr lang="es-ES" sz="4000" dirty="0"/>
              <a:t>Su Esencia</a:t>
            </a:r>
            <a:endParaRPr lang="es-CO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F1AE0-7D86-138B-03BC-2F11C25D6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sz="3200" b="1" dirty="0"/>
              <a:t>Power Query:</a:t>
            </a:r>
          </a:p>
          <a:p>
            <a:pPr marL="0" indent="0">
              <a:buNone/>
            </a:pPr>
            <a:r>
              <a:rPr lang="es-CO" sz="3200" dirty="0"/>
              <a:t>Proceso ETL :  Extraer, Transformar y Cargar (Load)</a:t>
            </a:r>
          </a:p>
          <a:p>
            <a:endParaRPr lang="es-CO" sz="3200" dirty="0"/>
          </a:p>
          <a:p>
            <a:r>
              <a:rPr lang="es-ES" sz="3200" b="1" dirty="0"/>
              <a:t>Fórmulas Matriciales:</a:t>
            </a:r>
          </a:p>
          <a:p>
            <a:pPr marL="0" indent="0">
              <a:buNone/>
            </a:pPr>
            <a:r>
              <a:rPr lang="es-ES" sz="3200" dirty="0"/>
              <a:t>Cálculo dinámico en la hoja de trabajo</a:t>
            </a:r>
          </a:p>
        </p:txBody>
      </p:sp>
    </p:spTree>
    <p:extLst>
      <p:ext uri="{BB962C8B-B14F-4D97-AF65-F5344CB8AC3E}">
        <p14:creationId xmlns:p14="http://schemas.microsoft.com/office/powerpoint/2010/main" val="399175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9CEF-5F61-58B5-DD97-48E551AB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BCF53-EC30-3A5C-1E22-F8755BD9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>
            <a:normAutofit/>
          </a:bodyPr>
          <a:lstStyle/>
          <a:p>
            <a:r>
              <a:rPr lang="es-ES" sz="4000" dirty="0"/>
              <a:t>¿En qué se usan regularmente?</a:t>
            </a:r>
            <a:endParaRPr lang="es-CO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3AFB5D-3A33-6A9A-5DD3-A12847109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sz="3200" b="1" dirty="0"/>
              <a:t>Power Query:</a:t>
            </a:r>
          </a:p>
          <a:p>
            <a:pPr marL="0" indent="0">
              <a:buNone/>
            </a:pPr>
            <a:r>
              <a:rPr lang="es-CO" sz="3200" dirty="0"/>
              <a:t>Usado en:  Limpieza, Unión, Preparación para modelos, Conexión con fuentes externas</a:t>
            </a:r>
          </a:p>
          <a:p>
            <a:endParaRPr lang="es-CO" sz="3200" dirty="0"/>
          </a:p>
          <a:p>
            <a:r>
              <a:rPr lang="es-ES" sz="3200" b="1" dirty="0"/>
              <a:t>Fórmulas Matriciales:</a:t>
            </a:r>
          </a:p>
          <a:p>
            <a:pPr marL="0" indent="0">
              <a:buNone/>
            </a:pPr>
            <a:r>
              <a:rPr lang="es-ES" sz="3200" dirty="0"/>
              <a:t>Usado en:  Transformación, Análisis en la hoja, KPI dinámicos, Cálculos Avanzados</a:t>
            </a:r>
          </a:p>
        </p:txBody>
      </p:sp>
    </p:spTree>
    <p:extLst>
      <p:ext uri="{BB962C8B-B14F-4D97-AF65-F5344CB8AC3E}">
        <p14:creationId xmlns:p14="http://schemas.microsoft.com/office/powerpoint/2010/main" val="232765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0D539-CCB8-3DA9-39CD-3FB0073B7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C988C-071E-D055-15A1-C9F0B2E0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86700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3.xml><?xml version="1.0" encoding="utf-8"?>
<ds:datastoreItem xmlns:ds="http://schemas.openxmlformats.org/officeDocument/2006/customXml" ds:itemID="{FCD65EC2-566D-403A-BD05-D4C442C8D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232</Words>
  <Application>Microsoft Office PowerPoint</Application>
  <PresentationFormat>Panorámica</PresentationFormat>
  <Paragraphs>33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Oswald</vt:lpstr>
      <vt:lpstr>Tema de Office</vt:lpstr>
      <vt:lpstr>Presentación de PowerPoint</vt:lpstr>
      <vt:lpstr>Presentación de PowerPoint</vt:lpstr>
      <vt:lpstr>Creyente en Dios  MOS Excel Expert 2016-2019  Formador/Consultor +17 años exp.  Apasionado por lo que hago  /in/johnjairovergarad</vt:lpstr>
      <vt:lpstr>Descarga el material gratis</vt:lpstr>
      <vt:lpstr>¿Cuál es la mejor opción para transformar y analizar datos?</vt:lpstr>
      <vt:lpstr>EXCEL es un gran ecosistema</vt:lpstr>
      <vt:lpstr>Su Esencia</vt:lpstr>
      <vt:lpstr>¿En qué se usan regularmente?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John Jairo Vergara Domínguez</cp:lastModifiedBy>
  <cp:revision>99</cp:revision>
  <dcterms:created xsi:type="dcterms:W3CDTF">2023-06-14T01:28:16Z</dcterms:created>
  <dcterms:modified xsi:type="dcterms:W3CDTF">2025-02-20T19:50:38Z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